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792480" y="2164080"/>
            <a:ext cx="3901440" cy="3901440"/>
          </a:xfrm>
          <a:prstGeom prst="rect">
            <a:avLst/>
          </a:prstGeom>
        </p:spPr>
      </p:pic>
      <p:sp>
        <p:nvSpPr>
          <p:cNvPr id="4" name="Text 0"/>
          <p:cNvSpPr/>
          <p:nvPr/>
        </p:nvSpPr>
        <p:spPr>
          <a:xfrm>
            <a:off x="6280190" y="986195"/>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Tetris AI Genetic Algorithm Project</a:t>
            </a:r>
            <a:endParaRPr lang="en-US" sz="4650" dirty="0"/>
          </a:p>
        </p:txBody>
      </p:sp>
      <p:sp>
        <p:nvSpPr>
          <p:cNvPr id="5" name="Text 1"/>
          <p:cNvSpPr/>
          <p:nvPr/>
        </p:nvSpPr>
        <p:spPr>
          <a:xfrm>
            <a:off x="6280190" y="2814876"/>
            <a:ext cx="7556421" cy="1088708"/>
          </a:xfrm>
          <a:prstGeom prst="rect">
            <a:avLst/>
          </a:prstGeom>
          <a:noFill/>
          <a:ln/>
        </p:spPr>
        <p:txBody>
          <a:bodyPr wrap="square" lIns="0" tIns="0" rIns="0" bIns="0" rtlCol="0" anchor="t"/>
          <a:lstStyle/>
          <a:p>
            <a:pPr algn="l" indent="0" marL="0">
              <a:lnSpc>
                <a:spcPts val="2850"/>
              </a:lnSpc>
              <a:buNone/>
            </a:pPr>
            <a:r>
              <a:rPr lang="en-US" sz="1750" i="1" dirty="0">
                <a:solidFill>
                  <a:srgbClr val="272525"/>
                </a:solidFill>
                <a:latin typeface="Inter" pitchFamily="34" charset="0"/>
                <a:ea typeface="Inter" pitchFamily="34" charset="-122"/>
                <a:cs typeface="Inter" pitchFamily="34" charset="-120"/>
              </a:rPr>
              <a:t>What if a computer could learn to play Tetris—not by being told the rules, but by evolving its own strategy through trial and error, just like nature evolves life?</a:t>
            </a:r>
            <a:endParaRPr lang="en-US" sz="1750" dirty="0"/>
          </a:p>
        </p:txBody>
      </p:sp>
      <p:sp>
        <p:nvSpPr>
          <p:cNvPr id="6" name="Text 2"/>
          <p:cNvSpPr/>
          <p:nvPr/>
        </p:nvSpPr>
        <p:spPr>
          <a:xfrm>
            <a:off x="6280190" y="415873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 this project, we challenged an AI to master one of the world’s most iconic games using nothing but the principles of evolution. No pre-written tactics. No neural networks. Just raw survival-of-the-fittest logic.</a:t>
            </a:r>
            <a:endParaRPr lang="en-US" sz="1750" dirty="0"/>
          </a:p>
        </p:txBody>
      </p:sp>
      <p:sp>
        <p:nvSpPr>
          <p:cNvPr id="7" name="Text 3"/>
          <p:cNvSpPr/>
          <p:nvPr/>
        </p:nvSpPr>
        <p:spPr>
          <a:xfrm>
            <a:off x="6280190" y="5865495"/>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Join us as we explore how a Genetic Algorithm transformed random guesses into intelligent moves—and turned chaos into high scores.</a:t>
            </a:r>
            <a:endParaRPr lang="en-US" sz="1750" dirty="0"/>
          </a:p>
        </p:txBody>
      </p:sp>
      <p:sp>
        <p:nvSpPr>
          <p:cNvPr id="8" name="Shape 4"/>
          <p:cNvSpPr/>
          <p:nvPr/>
        </p:nvSpPr>
        <p:spPr>
          <a:xfrm>
            <a:off x="6280190" y="6863358"/>
            <a:ext cx="362903" cy="362903"/>
          </a:xfrm>
          <a:prstGeom prst="roundRect">
            <a:avLst>
              <a:gd name="adj" fmla="val 25194296"/>
            </a:avLst>
          </a:prstGeom>
          <a:noFill/>
          <a:ln w="7620">
            <a:solidFill>
              <a:srgbClr val="FFFFFF"/>
            </a:solidFill>
            <a:prstDash val="solid"/>
          </a:ln>
        </p:spPr>
      </p:sp>
      <p:pic>
        <p:nvPicPr>
          <p:cNvPr id="9" name="Image 2" descr="preencoded.png">    </p:cNvPr>
          <p:cNvPicPr>
            <a:picLocks noChangeAspect="1"/>
          </p:cNvPicPr>
          <p:nvPr/>
        </p:nvPicPr>
        <p:blipFill>
          <a:blip r:embed="rId3"/>
          <a:stretch>
            <a:fillRect/>
          </a:stretch>
        </p:blipFill>
        <p:spPr>
          <a:xfrm>
            <a:off x="6287810" y="6870978"/>
            <a:ext cx="347663" cy="347663"/>
          </a:xfrm>
          <a:prstGeom prst="rect">
            <a:avLst/>
          </a:prstGeom>
        </p:spPr>
      </p:pic>
      <p:sp>
        <p:nvSpPr>
          <p:cNvPr id="10" name="Text 5"/>
          <p:cNvSpPr/>
          <p:nvPr/>
        </p:nvSpPr>
        <p:spPr>
          <a:xfrm>
            <a:off x="6756440" y="6846451"/>
            <a:ext cx="2146816"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Moaz Gehad</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04029"/>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Team</a:t>
            </a:r>
            <a:endParaRPr lang="en-US" sz="4650" dirty="0"/>
          </a:p>
        </p:txBody>
      </p:sp>
      <p:sp>
        <p:nvSpPr>
          <p:cNvPr id="3" name="Text 1"/>
          <p:cNvSpPr/>
          <p:nvPr/>
        </p:nvSpPr>
        <p:spPr>
          <a:xfrm>
            <a:off x="793790" y="200191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Tetris Task Contributers:</a:t>
            </a:r>
            <a:endParaRPr lang="en-US" sz="1750" dirty="0"/>
          </a:p>
        </p:txBody>
      </p:sp>
      <p:sp>
        <p:nvSpPr>
          <p:cNvPr id="4" name="Shape 2"/>
          <p:cNvSpPr/>
          <p:nvPr/>
        </p:nvSpPr>
        <p:spPr>
          <a:xfrm>
            <a:off x="793790" y="2619970"/>
            <a:ext cx="13042821" cy="1966198"/>
          </a:xfrm>
          <a:prstGeom prst="roundRect">
            <a:avLst>
              <a:gd name="adj" fmla="val 4845"/>
            </a:avLst>
          </a:prstGeom>
          <a:noFill/>
          <a:ln w="7620">
            <a:solidFill>
              <a:srgbClr val="000000">
                <a:alpha val="8000"/>
              </a:srgbClr>
            </a:solidFill>
            <a:prstDash val="solid"/>
          </a:ln>
        </p:spPr>
      </p:sp>
      <p:sp>
        <p:nvSpPr>
          <p:cNvPr id="5" name="Shape 3"/>
          <p:cNvSpPr/>
          <p:nvPr/>
        </p:nvSpPr>
        <p:spPr>
          <a:xfrm>
            <a:off x="801410" y="2627590"/>
            <a:ext cx="13027581" cy="650319"/>
          </a:xfrm>
          <a:prstGeom prst="rect">
            <a:avLst/>
          </a:prstGeom>
          <a:solidFill>
            <a:srgbClr val="FFFFFF">
              <a:alpha val="4000"/>
            </a:srgbClr>
          </a:solidFill>
          <a:ln/>
        </p:spPr>
      </p:sp>
      <p:sp>
        <p:nvSpPr>
          <p:cNvPr id="6" name="Text 4"/>
          <p:cNvSpPr/>
          <p:nvPr/>
        </p:nvSpPr>
        <p:spPr>
          <a:xfrm>
            <a:off x="1028224" y="2771299"/>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Moaz Gehad</a:t>
            </a:r>
            <a:endParaRPr lang="en-US" sz="1750" dirty="0"/>
          </a:p>
        </p:txBody>
      </p:sp>
      <p:sp>
        <p:nvSpPr>
          <p:cNvPr id="7" name="Text 5"/>
          <p:cNvSpPr/>
          <p:nvPr/>
        </p:nvSpPr>
        <p:spPr>
          <a:xfrm>
            <a:off x="7545824" y="2771299"/>
            <a:ext cx="6056352" cy="362903"/>
          </a:xfrm>
          <a:prstGeom prst="rect">
            <a:avLst/>
          </a:prstGeom>
          <a:noFill/>
          <a:ln/>
        </p:spPr>
        <p:txBody>
          <a:bodyPr wrap="none" lIns="0" tIns="0" rIns="0" bIns="0" rtlCol="0" anchor="t"/>
          <a:lstStyle/>
          <a:p>
            <a:pPr algn="l" indent="0" marL="0">
              <a:lnSpc>
                <a:spcPts val="2850"/>
              </a:lnSpc>
              <a:buNone/>
            </a:pPr>
            <a:r>
              <a:rPr lang="en-US" sz="1750" i="1" dirty="0">
                <a:solidFill>
                  <a:srgbClr val="272525"/>
                </a:solidFill>
                <a:latin typeface="Inter" pitchFamily="34" charset="0"/>
                <a:ea typeface="Inter" pitchFamily="34" charset="-122"/>
                <a:cs typeface="Inter" pitchFamily="34" charset="-120"/>
              </a:rPr>
              <a:t>20220340</a:t>
            </a:r>
            <a:endParaRPr lang="en-US" sz="1750" dirty="0"/>
          </a:p>
        </p:txBody>
      </p:sp>
      <p:sp>
        <p:nvSpPr>
          <p:cNvPr id="8" name="Shape 6"/>
          <p:cNvSpPr/>
          <p:nvPr/>
        </p:nvSpPr>
        <p:spPr>
          <a:xfrm>
            <a:off x="801410" y="3277910"/>
            <a:ext cx="13027581" cy="650319"/>
          </a:xfrm>
          <a:prstGeom prst="rect">
            <a:avLst/>
          </a:prstGeom>
          <a:solidFill>
            <a:srgbClr val="000000">
              <a:alpha val="4000"/>
            </a:srgbClr>
          </a:solidFill>
          <a:ln/>
        </p:spPr>
      </p:sp>
      <p:sp>
        <p:nvSpPr>
          <p:cNvPr id="9" name="Text 7"/>
          <p:cNvSpPr/>
          <p:nvPr/>
        </p:nvSpPr>
        <p:spPr>
          <a:xfrm>
            <a:off x="1028224" y="3421618"/>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Abdelrahman Ibrahim</a:t>
            </a:r>
            <a:endParaRPr lang="en-US" sz="1750" dirty="0"/>
          </a:p>
        </p:txBody>
      </p:sp>
      <p:sp>
        <p:nvSpPr>
          <p:cNvPr id="10" name="Text 8"/>
          <p:cNvSpPr/>
          <p:nvPr/>
        </p:nvSpPr>
        <p:spPr>
          <a:xfrm>
            <a:off x="7545824" y="3421618"/>
            <a:ext cx="6056352" cy="362903"/>
          </a:xfrm>
          <a:prstGeom prst="rect">
            <a:avLst/>
          </a:prstGeom>
          <a:noFill/>
          <a:ln/>
        </p:spPr>
        <p:txBody>
          <a:bodyPr wrap="none" lIns="0" tIns="0" rIns="0" bIns="0" rtlCol="0" anchor="t"/>
          <a:lstStyle/>
          <a:p>
            <a:pPr algn="l" indent="0" marL="0">
              <a:lnSpc>
                <a:spcPts val="2850"/>
              </a:lnSpc>
              <a:buNone/>
            </a:pPr>
            <a:r>
              <a:rPr lang="en-US" sz="1750" i="1" dirty="0">
                <a:solidFill>
                  <a:srgbClr val="272525"/>
                </a:solidFill>
                <a:latin typeface="Inter" pitchFamily="34" charset="0"/>
                <a:ea typeface="Inter" pitchFamily="34" charset="-122"/>
                <a:cs typeface="Inter" pitchFamily="34" charset="-120"/>
              </a:rPr>
              <a:t>20220519</a:t>
            </a:r>
            <a:endParaRPr lang="en-US" sz="1750" dirty="0"/>
          </a:p>
        </p:txBody>
      </p:sp>
      <p:sp>
        <p:nvSpPr>
          <p:cNvPr id="11" name="Shape 9"/>
          <p:cNvSpPr/>
          <p:nvPr/>
        </p:nvSpPr>
        <p:spPr>
          <a:xfrm>
            <a:off x="801410" y="3928229"/>
            <a:ext cx="13027581" cy="650319"/>
          </a:xfrm>
          <a:prstGeom prst="rect">
            <a:avLst/>
          </a:prstGeom>
          <a:solidFill>
            <a:srgbClr val="FFFFFF">
              <a:alpha val="4000"/>
            </a:srgbClr>
          </a:solidFill>
          <a:ln/>
        </p:spPr>
      </p:sp>
      <p:sp>
        <p:nvSpPr>
          <p:cNvPr id="12" name="Text 10"/>
          <p:cNvSpPr/>
          <p:nvPr/>
        </p:nvSpPr>
        <p:spPr>
          <a:xfrm>
            <a:off x="1028224" y="4071937"/>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Mahmoud Ehab Helmy</a:t>
            </a:r>
            <a:endParaRPr lang="en-US" sz="1750" dirty="0"/>
          </a:p>
        </p:txBody>
      </p:sp>
      <p:sp>
        <p:nvSpPr>
          <p:cNvPr id="13" name="Text 11"/>
          <p:cNvSpPr/>
          <p:nvPr/>
        </p:nvSpPr>
        <p:spPr>
          <a:xfrm>
            <a:off x="7545824" y="4071937"/>
            <a:ext cx="6056352" cy="362903"/>
          </a:xfrm>
          <a:prstGeom prst="rect">
            <a:avLst/>
          </a:prstGeom>
          <a:noFill/>
          <a:ln/>
        </p:spPr>
        <p:txBody>
          <a:bodyPr wrap="none" lIns="0" tIns="0" rIns="0" bIns="0" rtlCol="0" anchor="t"/>
          <a:lstStyle/>
          <a:p>
            <a:pPr algn="l" indent="0" marL="0">
              <a:lnSpc>
                <a:spcPts val="2850"/>
              </a:lnSpc>
              <a:buNone/>
            </a:pPr>
            <a:r>
              <a:rPr lang="en-US" sz="1750" i="1" dirty="0">
                <a:solidFill>
                  <a:srgbClr val="272525"/>
                </a:solidFill>
                <a:latin typeface="Inter" pitchFamily="34" charset="0"/>
                <a:ea typeface="Inter" pitchFamily="34" charset="-122"/>
                <a:cs typeface="Inter" pitchFamily="34" charset="-120"/>
              </a:rPr>
              <a:t>20220457</a:t>
            </a:r>
            <a:endParaRPr lang="en-US" sz="1750" dirty="0"/>
          </a:p>
        </p:txBody>
      </p:sp>
      <p:sp>
        <p:nvSpPr>
          <p:cNvPr id="14" name="Text 12"/>
          <p:cNvSpPr/>
          <p:nvPr/>
        </p:nvSpPr>
        <p:spPr>
          <a:xfrm>
            <a:off x="793790" y="484131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TSP Task Contributers:</a:t>
            </a:r>
            <a:endParaRPr lang="en-US" sz="1750" dirty="0"/>
          </a:p>
        </p:txBody>
      </p:sp>
      <p:sp>
        <p:nvSpPr>
          <p:cNvPr id="15" name="Shape 13"/>
          <p:cNvSpPr/>
          <p:nvPr/>
        </p:nvSpPr>
        <p:spPr>
          <a:xfrm>
            <a:off x="793790" y="5459373"/>
            <a:ext cx="13042821" cy="1966198"/>
          </a:xfrm>
          <a:prstGeom prst="roundRect">
            <a:avLst>
              <a:gd name="adj" fmla="val 4845"/>
            </a:avLst>
          </a:prstGeom>
          <a:noFill/>
          <a:ln w="7620">
            <a:solidFill>
              <a:srgbClr val="000000">
                <a:alpha val="8000"/>
              </a:srgbClr>
            </a:solidFill>
            <a:prstDash val="solid"/>
          </a:ln>
        </p:spPr>
      </p:sp>
      <p:sp>
        <p:nvSpPr>
          <p:cNvPr id="16" name="Shape 14"/>
          <p:cNvSpPr/>
          <p:nvPr/>
        </p:nvSpPr>
        <p:spPr>
          <a:xfrm>
            <a:off x="801410" y="5466993"/>
            <a:ext cx="13027581" cy="650319"/>
          </a:xfrm>
          <a:prstGeom prst="rect">
            <a:avLst/>
          </a:prstGeom>
          <a:solidFill>
            <a:srgbClr val="FFFFFF">
              <a:alpha val="4000"/>
            </a:srgbClr>
          </a:solidFill>
          <a:ln/>
        </p:spPr>
      </p:sp>
      <p:sp>
        <p:nvSpPr>
          <p:cNvPr id="17" name="Text 15"/>
          <p:cNvSpPr/>
          <p:nvPr/>
        </p:nvSpPr>
        <p:spPr>
          <a:xfrm>
            <a:off x="1028224" y="5610701"/>
            <a:ext cx="1257395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Rana Esmail Zekery</a:t>
            </a:r>
            <a:endParaRPr lang="en-US" sz="1750" dirty="0"/>
          </a:p>
        </p:txBody>
      </p:sp>
      <p:sp>
        <p:nvSpPr>
          <p:cNvPr id="18" name="Shape 16"/>
          <p:cNvSpPr/>
          <p:nvPr/>
        </p:nvSpPr>
        <p:spPr>
          <a:xfrm>
            <a:off x="801410" y="6117312"/>
            <a:ext cx="13027581" cy="650319"/>
          </a:xfrm>
          <a:prstGeom prst="rect">
            <a:avLst/>
          </a:prstGeom>
          <a:solidFill>
            <a:srgbClr val="000000">
              <a:alpha val="4000"/>
            </a:srgbClr>
          </a:solidFill>
          <a:ln/>
        </p:spPr>
      </p:sp>
      <p:sp>
        <p:nvSpPr>
          <p:cNvPr id="19" name="Text 17"/>
          <p:cNvSpPr/>
          <p:nvPr/>
        </p:nvSpPr>
        <p:spPr>
          <a:xfrm>
            <a:off x="1028224" y="6261021"/>
            <a:ext cx="1257395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Menna Tullah Hany</a:t>
            </a:r>
            <a:endParaRPr lang="en-US" sz="1750" dirty="0"/>
          </a:p>
        </p:txBody>
      </p:sp>
      <p:sp>
        <p:nvSpPr>
          <p:cNvPr id="20" name="Shape 18"/>
          <p:cNvSpPr/>
          <p:nvPr/>
        </p:nvSpPr>
        <p:spPr>
          <a:xfrm>
            <a:off x="801410" y="6767632"/>
            <a:ext cx="13027581" cy="650319"/>
          </a:xfrm>
          <a:prstGeom prst="rect">
            <a:avLst/>
          </a:prstGeom>
          <a:solidFill>
            <a:srgbClr val="FFFFFF">
              <a:alpha val="4000"/>
            </a:srgbClr>
          </a:solidFill>
          <a:ln/>
        </p:spPr>
      </p:sp>
      <p:sp>
        <p:nvSpPr>
          <p:cNvPr id="21" name="Text 19"/>
          <p:cNvSpPr/>
          <p:nvPr/>
        </p:nvSpPr>
        <p:spPr>
          <a:xfrm>
            <a:off x="1028224" y="6911340"/>
            <a:ext cx="1257395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Nadine Hazem</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895112"/>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Genetic Algorithm Configuration</a:t>
            </a:r>
            <a:endParaRPr lang="en-US" sz="4650" dirty="0"/>
          </a:p>
        </p:txBody>
      </p:sp>
      <p:sp>
        <p:nvSpPr>
          <p:cNvPr id="5" name="Shape 1"/>
          <p:cNvSpPr/>
          <p:nvPr/>
        </p:nvSpPr>
        <p:spPr>
          <a:xfrm>
            <a:off x="6280190" y="2723793"/>
            <a:ext cx="7556421" cy="3266837"/>
          </a:xfrm>
          <a:prstGeom prst="roundRect">
            <a:avLst>
              <a:gd name="adj" fmla="val 2916"/>
            </a:avLst>
          </a:prstGeom>
          <a:noFill/>
          <a:ln w="7620">
            <a:solidFill>
              <a:srgbClr val="000000">
                <a:alpha val="8000"/>
              </a:srgbClr>
            </a:solidFill>
            <a:prstDash val="solid"/>
          </a:ln>
        </p:spPr>
      </p:sp>
      <p:sp>
        <p:nvSpPr>
          <p:cNvPr id="6" name="Shape 2"/>
          <p:cNvSpPr/>
          <p:nvPr/>
        </p:nvSpPr>
        <p:spPr>
          <a:xfrm>
            <a:off x="6287810" y="2731413"/>
            <a:ext cx="7541181" cy="650319"/>
          </a:xfrm>
          <a:prstGeom prst="rect">
            <a:avLst/>
          </a:prstGeom>
          <a:solidFill>
            <a:srgbClr val="FFFFFF">
              <a:alpha val="4000"/>
            </a:srgbClr>
          </a:solidFill>
          <a:ln/>
        </p:spPr>
      </p:sp>
      <p:sp>
        <p:nvSpPr>
          <p:cNvPr id="7" name="Text 3"/>
          <p:cNvSpPr/>
          <p:nvPr/>
        </p:nvSpPr>
        <p:spPr>
          <a:xfrm>
            <a:off x="6514624" y="287512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Number of GENERATIONS</a:t>
            </a:r>
            <a:endParaRPr lang="en-US" sz="1750" dirty="0"/>
          </a:p>
        </p:txBody>
      </p:sp>
      <p:sp>
        <p:nvSpPr>
          <p:cNvPr id="8" name="Text 4"/>
          <p:cNvSpPr/>
          <p:nvPr/>
        </p:nvSpPr>
        <p:spPr>
          <a:xfrm>
            <a:off x="10289024" y="287512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10</a:t>
            </a:r>
            <a:endParaRPr lang="en-US" sz="1750" dirty="0"/>
          </a:p>
        </p:txBody>
      </p:sp>
      <p:sp>
        <p:nvSpPr>
          <p:cNvPr id="9" name="Shape 5"/>
          <p:cNvSpPr/>
          <p:nvPr/>
        </p:nvSpPr>
        <p:spPr>
          <a:xfrm>
            <a:off x="6287810" y="3381732"/>
            <a:ext cx="7541181" cy="650319"/>
          </a:xfrm>
          <a:prstGeom prst="rect">
            <a:avLst/>
          </a:prstGeom>
          <a:solidFill>
            <a:srgbClr val="000000">
              <a:alpha val="4000"/>
            </a:srgbClr>
          </a:solidFill>
          <a:ln/>
        </p:spPr>
      </p:sp>
      <p:sp>
        <p:nvSpPr>
          <p:cNvPr id="10" name="Text 6"/>
          <p:cNvSpPr/>
          <p:nvPr/>
        </p:nvSpPr>
        <p:spPr>
          <a:xfrm>
            <a:off x="6514624" y="352544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POPULATION_SIZE</a:t>
            </a:r>
            <a:endParaRPr lang="en-US" sz="1750" dirty="0"/>
          </a:p>
        </p:txBody>
      </p:sp>
      <p:sp>
        <p:nvSpPr>
          <p:cNvPr id="11" name="Text 7"/>
          <p:cNvSpPr/>
          <p:nvPr/>
        </p:nvSpPr>
        <p:spPr>
          <a:xfrm>
            <a:off x="10289024" y="352544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12</a:t>
            </a:r>
            <a:endParaRPr lang="en-US" sz="1750" dirty="0"/>
          </a:p>
        </p:txBody>
      </p:sp>
      <p:sp>
        <p:nvSpPr>
          <p:cNvPr id="12" name="Shape 8"/>
          <p:cNvSpPr/>
          <p:nvPr/>
        </p:nvSpPr>
        <p:spPr>
          <a:xfrm>
            <a:off x="6287810" y="4032052"/>
            <a:ext cx="7541181" cy="650319"/>
          </a:xfrm>
          <a:prstGeom prst="rect">
            <a:avLst/>
          </a:prstGeom>
          <a:solidFill>
            <a:srgbClr val="FFFFFF">
              <a:alpha val="4000"/>
            </a:srgbClr>
          </a:solidFill>
          <a:ln/>
        </p:spPr>
      </p:sp>
      <p:sp>
        <p:nvSpPr>
          <p:cNvPr id="13" name="Text 9"/>
          <p:cNvSpPr/>
          <p:nvPr/>
        </p:nvSpPr>
        <p:spPr>
          <a:xfrm>
            <a:off x="6514624" y="417576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MUTATION_RATE</a:t>
            </a:r>
            <a:endParaRPr lang="en-US" sz="1750" dirty="0"/>
          </a:p>
        </p:txBody>
      </p:sp>
      <p:sp>
        <p:nvSpPr>
          <p:cNvPr id="14" name="Text 10"/>
          <p:cNvSpPr/>
          <p:nvPr/>
        </p:nvSpPr>
        <p:spPr>
          <a:xfrm>
            <a:off x="10289024" y="417576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0.1</a:t>
            </a:r>
            <a:endParaRPr lang="en-US" sz="1750" dirty="0"/>
          </a:p>
        </p:txBody>
      </p:sp>
      <p:sp>
        <p:nvSpPr>
          <p:cNvPr id="15" name="Shape 11"/>
          <p:cNvSpPr/>
          <p:nvPr/>
        </p:nvSpPr>
        <p:spPr>
          <a:xfrm>
            <a:off x="6287810" y="4682371"/>
            <a:ext cx="7541181" cy="650319"/>
          </a:xfrm>
          <a:prstGeom prst="rect">
            <a:avLst/>
          </a:prstGeom>
          <a:solidFill>
            <a:srgbClr val="000000">
              <a:alpha val="4000"/>
            </a:srgbClr>
          </a:solidFill>
          <a:ln/>
        </p:spPr>
      </p:sp>
      <p:sp>
        <p:nvSpPr>
          <p:cNvPr id="16" name="Text 12"/>
          <p:cNvSpPr/>
          <p:nvPr/>
        </p:nvSpPr>
        <p:spPr>
          <a:xfrm>
            <a:off x="6514624" y="482607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Random Seed</a:t>
            </a:r>
            <a:endParaRPr lang="en-US" sz="1750" dirty="0"/>
          </a:p>
        </p:txBody>
      </p:sp>
      <p:sp>
        <p:nvSpPr>
          <p:cNvPr id="17" name="Text 13"/>
          <p:cNvSpPr/>
          <p:nvPr/>
        </p:nvSpPr>
        <p:spPr>
          <a:xfrm>
            <a:off x="10289024" y="482607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42</a:t>
            </a:r>
            <a:endParaRPr lang="en-US" sz="1750" dirty="0"/>
          </a:p>
        </p:txBody>
      </p:sp>
      <p:sp>
        <p:nvSpPr>
          <p:cNvPr id="18" name="Shape 14"/>
          <p:cNvSpPr/>
          <p:nvPr/>
        </p:nvSpPr>
        <p:spPr>
          <a:xfrm>
            <a:off x="6287810" y="5332690"/>
            <a:ext cx="7541181" cy="650319"/>
          </a:xfrm>
          <a:prstGeom prst="rect">
            <a:avLst/>
          </a:prstGeom>
          <a:solidFill>
            <a:srgbClr val="FFFFFF">
              <a:alpha val="4000"/>
            </a:srgbClr>
          </a:solidFill>
          <a:ln/>
        </p:spPr>
      </p:sp>
      <p:sp>
        <p:nvSpPr>
          <p:cNvPr id="19" name="Text 15"/>
          <p:cNvSpPr/>
          <p:nvPr/>
        </p:nvSpPr>
        <p:spPr>
          <a:xfrm>
            <a:off x="6514624" y="547639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Crossover</a:t>
            </a:r>
            <a:endParaRPr lang="en-US" sz="1750" dirty="0"/>
          </a:p>
        </p:txBody>
      </p:sp>
      <p:sp>
        <p:nvSpPr>
          <p:cNvPr id="20" name="Text 16"/>
          <p:cNvSpPr/>
          <p:nvPr/>
        </p:nvSpPr>
        <p:spPr>
          <a:xfrm>
            <a:off x="10289024" y="547639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Split at random point</a:t>
            </a:r>
            <a:endParaRPr lang="en-US" sz="1750" dirty="0"/>
          </a:p>
        </p:txBody>
      </p:sp>
      <p:sp>
        <p:nvSpPr>
          <p:cNvPr id="21" name="Text 17"/>
          <p:cNvSpPr/>
          <p:nvPr/>
        </p:nvSpPr>
        <p:spPr>
          <a:xfrm>
            <a:off x="6280190" y="6245781"/>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setup controls the evolutionary process of the AI, balancing exploration and exploitation to improve Tetris performance over multiple iterations.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7458"/>
          </a:xfrm>
          <a:prstGeom prst="rect">
            <a:avLst/>
          </a:prstGeom>
        </p:spPr>
      </p:pic>
      <p:sp>
        <p:nvSpPr>
          <p:cNvPr id="3" name="Text 0"/>
          <p:cNvSpPr/>
          <p:nvPr/>
        </p:nvSpPr>
        <p:spPr>
          <a:xfrm>
            <a:off x="716875" y="563166"/>
            <a:ext cx="7710249" cy="1344216"/>
          </a:xfrm>
          <a:prstGeom prst="rect">
            <a:avLst/>
          </a:prstGeom>
          <a:noFill/>
          <a:ln/>
        </p:spPr>
        <p:txBody>
          <a:bodyPr wrap="square" lIns="0" tIns="0" rIns="0" bIns="0" rtlCol="0" anchor="t"/>
          <a:lstStyle/>
          <a:p>
            <a:pPr algn="l" indent="0" marL="0">
              <a:lnSpc>
                <a:spcPts val="5250"/>
              </a:lnSpc>
              <a:buNone/>
            </a:pPr>
            <a:r>
              <a:rPr lang="en-US" sz="4200" b="1" dirty="0">
                <a:solidFill>
                  <a:srgbClr val="000000"/>
                </a:solidFill>
                <a:latin typeface="Petrona Bold" pitchFamily="34" charset="0"/>
                <a:ea typeface="Petrona Bold" pitchFamily="34" charset="-122"/>
                <a:cs typeface="Petrona Bold" pitchFamily="34" charset="-120"/>
              </a:rPr>
              <a:t>Contribution Factors Explained</a:t>
            </a:r>
            <a:endParaRPr lang="en-US" sz="4200" dirty="0"/>
          </a:p>
        </p:txBody>
      </p:sp>
      <p:sp>
        <p:nvSpPr>
          <p:cNvPr id="4" name="Shape 1"/>
          <p:cNvSpPr/>
          <p:nvPr/>
        </p:nvSpPr>
        <p:spPr>
          <a:xfrm>
            <a:off x="716875" y="2214563"/>
            <a:ext cx="7710249" cy="1211342"/>
          </a:xfrm>
          <a:prstGeom prst="roundRect">
            <a:avLst>
              <a:gd name="adj" fmla="val 7102"/>
            </a:avLst>
          </a:prstGeom>
          <a:solidFill>
            <a:srgbClr val="CCEEFF"/>
          </a:solidFill>
          <a:ln w="7620">
            <a:solidFill>
              <a:srgbClr val="B2D4E5"/>
            </a:solidFill>
            <a:prstDash val="solid"/>
          </a:ln>
        </p:spPr>
      </p:sp>
      <p:sp>
        <p:nvSpPr>
          <p:cNvPr id="5" name="Text 2"/>
          <p:cNvSpPr/>
          <p:nvPr/>
        </p:nvSpPr>
        <p:spPr>
          <a:xfrm>
            <a:off x="929283" y="2426970"/>
            <a:ext cx="2688312" cy="3359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Max Height</a:t>
            </a:r>
            <a:endParaRPr lang="en-US" sz="2100" dirty="0"/>
          </a:p>
        </p:txBody>
      </p:sp>
      <p:sp>
        <p:nvSpPr>
          <p:cNvPr id="6" name="Text 3"/>
          <p:cNvSpPr/>
          <p:nvPr/>
        </p:nvSpPr>
        <p:spPr>
          <a:xfrm>
            <a:off x="929283" y="2885837"/>
            <a:ext cx="7285434" cy="327660"/>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Height of the tallest column on the board.</a:t>
            </a:r>
            <a:endParaRPr lang="en-US" sz="1600" dirty="0"/>
          </a:p>
        </p:txBody>
      </p:sp>
      <p:sp>
        <p:nvSpPr>
          <p:cNvPr id="7" name="Shape 4"/>
          <p:cNvSpPr/>
          <p:nvPr/>
        </p:nvSpPr>
        <p:spPr>
          <a:xfrm>
            <a:off x="716875" y="3630692"/>
            <a:ext cx="7710249" cy="1211342"/>
          </a:xfrm>
          <a:prstGeom prst="roundRect">
            <a:avLst>
              <a:gd name="adj" fmla="val 7102"/>
            </a:avLst>
          </a:prstGeom>
          <a:solidFill>
            <a:srgbClr val="CCEEFF"/>
          </a:solidFill>
          <a:ln w="7620">
            <a:solidFill>
              <a:srgbClr val="B2D4E5"/>
            </a:solidFill>
            <a:prstDash val="solid"/>
          </a:ln>
        </p:spPr>
      </p:sp>
      <p:sp>
        <p:nvSpPr>
          <p:cNvPr id="8" name="Text 5"/>
          <p:cNvSpPr/>
          <p:nvPr/>
        </p:nvSpPr>
        <p:spPr>
          <a:xfrm>
            <a:off x="929283" y="3843099"/>
            <a:ext cx="2688312" cy="3359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Removed Lines</a:t>
            </a:r>
            <a:endParaRPr lang="en-US" sz="2100" dirty="0"/>
          </a:p>
        </p:txBody>
      </p:sp>
      <p:sp>
        <p:nvSpPr>
          <p:cNvPr id="9" name="Text 6"/>
          <p:cNvSpPr/>
          <p:nvPr/>
        </p:nvSpPr>
        <p:spPr>
          <a:xfrm>
            <a:off x="929283" y="4301966"/>
            <a:ext cx="7285434" cy="327660"/>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Number of lines cleared after placing a piece.</a:t>
            </a:r>
            <a:endParaRPr lang="en-US" sz="1600" dirty="0"/>
          </a:p>
        </p:txBody>
      </p:sp>
      <p:sp>
        <p:nvSpPr>
          <p:cNvPr id="10" name="Shape 7"/>
          <p:cNvSpPr/>
          <p:nvPr/>
        </p:nvSpPr>
        <p:spPr>
          <a:xfrm>
            <a:off x="716875" y="5046821"/>
            <a:ext cx="7710249" cy="1211342"/>
          </a:xfrm>
          <a:prstGeom prst="roundRect">
            <a:avLst>
              <a:gd name="adj" fmla="val 7102"/>
            </a:avLst>
          </a:prstGeom>
          <a:solidFill>
            <a:srgbClr val="CCEEFF"/>
          </a:solidFill>
          <a:ln w="7620">
            <a:solidFill>
              <a:srgbClr val="B2D4E5"/>
            </a:solidFill>
            <a:prstDash val="solid"/>
          </a:ln>
        </p:spPr>
      </p:sp>
      <p:sp>
        <p:nvSpPr>
          <p:cNvPr id="11" name="Text 8"/>
          <p:cNvSpPr/>
          <p:nvPr/>
        </p:nvSpPr>
        <p:spPr>
          <a:xfrm>
            <a:off x="929283" y="5259229"/>
            <a:ext cx="2688312" cy="3359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New Holes</a:t>
            </a:r>
            <a:endParaRPr lang="en-US" sz="2100" dirty="0"/>
          </a:p>
        </p:txBody>
      </p:sp>
      <p:sp>
        <p:nvSpPr>
          <p:cNvPr id="12" name="Text 9"/>
          <p:cNvSpPr/>
          <p:nvPr/>
        </p:nvSpPr>
        <p:spPr>
          <a:xfrm>
            <a:off x="929283" y="5718096"/>
            <a:ext cx="7285434" cy="327660"/>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Holes created by the latest piece placement.</a:t>
            </a:r>
            <a:endParaRPr lang="en-US" sz="1600" dirty="0"/>
          </a:p>
        </p:txBody>
      </p:sp>
      <p:sp>
        <p:nvSpPr>
          <p:cNvPr id="13" name="Shape 10"/>
          <p:cNvSpPr/>
          <p:nvPr/>
        </p:nvSpPr>
        <p:spPr>
          <a:xfrm>
            <a:off x="716875" y="6462951"/>
            <a:ext cx="7710249" cy="1211342"/>
          </a:xfrm>
          <a:prstGeom prst="roundRect">
            <a:avLst>
              <a:gd name="adj" fmla="val 7102"/>
            </a:avLst>
          </a:prstGeom>
          <a:solidFill>
            <a:srgbClr val="CCEEFF"/>
          </a:solidFill>
          <a:ln w="7620">
            <a:solidFill>
              <a:srgbClr val="B2D4E5"/>
            </a:solidFill>
            <a:prstDash val="solid"/>
          </a:ln>
        </p:spPr>
      </p:sp>
      <p:sp>
        <p:nvSpPr>
          <p:cNvPr id="14" name="Text 11"/>
          <p:cNvSpPr/>
          <p:nvPr/>
        </p:nvSpPr>
        <p:spPr>
          <a:xfrm>
            <a:off x="929283" y="6675358"/>
            <a:ext cx="2688312" cy="3359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Piece &amp; Floor Sides</a:t>
            </a:r>
            <a:endParaRPr lang="en-US" sz="2100" dirty="0"/>
          </a:p>
        </p:txBody>
      </p:sp>
      <p:sp>
        <p:nvSpPr>
          <p:cNvPr id="15" name="Text 12"/>
          <p:cNvSpPr/>
          <p:nvPr/>
        </p:nvSpPr>
        <p:spPr>
          <a:xfrm>
            <a:off x="929283" y="7134225"/>
            <a:ext cx="7285434" cy="327660"/>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Number of sides of the piece touching other blocks or the floor.</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38732"/>
            <a:ext cx="8803481"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Additional Contribution Factors</a:t>
            </a:r>
            <a:endParaRPr lang="en-US" sz="4650" dirty="0"/>
          </a:p>
        </p:txBody>
      </p:sp>
      <p:sp>
        <p:nvSpPr>
          <p:cNvPr id="4" name="Shape 1"/>
          <p:cNvSpPr/>
          <p:nvPr/>
        </p:nvSpPr>
        <p:spPr>
          <a:xfrm>
            <a:off x="793790" y="5223153"/>
            <a:ext cx="4196358" cy="1702832"/>
          </a:xfrm>
          <a:prstGeom prst="roundRect">
            <a:avLst>
              <a:gd name="adj" fmla="val 5595"/>
            </a:avLst>
          </a:prstGeom>
          <a:solidFill>
            <a:srgbClr val="CCEEFF"/>
          </a:solidFill>
          <a:ln w="7620">
            <a:solidFill>
              <a:srgbClr val="B2D4E5"/>
            </a:solidFill>
            <a:prstDash val="solid"/>
          </a:ln>
        </p:spPr>
      </p:sp>
      <p:sp>
        <p:nvSpPr>
          <p:cNvPr id="5" name="Text 2"/>
          <p:cNvSpPr/>
          <p:nvPr/>
        </p:nvSpPr>
        <p:spPr>
          <a:xfrm>
            <a:off x="1028224" y="545758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Wall Sides</a:t>
            </a:r>
            <a:endParaRPr lang="en-US" sz="2300" dirty="0"/>
          </a:p>
        </p:txBody>
      </p:sp>
      <p:sp>
        <p:nvSpPr>
          <p:cNvPr id="6" name="Text 3"/>
          <p:cNvSpPr/>
          <p:nvPr/>
        </p:nvSpPr>
        <p:spPr>
          <a:xfrm>
            <a:off x="1028224" y="5965746"/>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Sides of the piece touching the wall.</a:t>
            </a:r>
            <a:endParaRPr lang="en-US" sz="1750" dirty="0"/>
          </a:p>
        </p:txBody>
      </p:sp>
      <p:sp>
        <p:nvSpPr>
          <p:cNvPr id="7" name="Shape 4"/>
          <p:cNvSpPr/>
          <p:nvPr/>
        </p:nvSpPr>
        <p:spPr>
          <a:xfrm>
            <a:off x="5216962" y="5223153"/>
            <a:ext cx="4196358" cy="1702832"/>
          </a:xfrm>
          <a:prstGeom prst="roundRect">
            <a:avLst>
              <a:gd name="adj" fmla="val 5595"/>
            </a:avLst>
          </a:prstGeom>
          <a:solidFill>
            <a:srgbClr val="CCEEFF"/>
          </a:solidFill>
          <a:ln w="7620">
            <a:solidFill>
              <a:srgbClr val="B2D4E5"/>
            </a:solidFill>
            <a:prstDash val="solid"/>
          </a:ln>
        </p:spPr>
      </p:sp>
      <p:sp>
        <p:nvSpPr>
          <p:cNvPr id="8" name="Text 5"/>
          <p:cNvSpPr/>
          <p:nvPr/>
        </p:nvSpPr>
        <p:spPr>
          <a:xfrm>
            <a:off x="5451396" y="545758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Total Holes</a:t>
            </a:r>
            <a:endParaRPr lang="en-US" sz="2300" dirty="0"/>
          </a:p>
        </p:txBody>
      </p:sp>
      <p:sp>
        <p:nvSpPr>
          <p:cNvPr id="9" name="Text 6"/>
          <p:cNvSpPr/>
          <p:nvPr/>
        </p:nvSpPr>
        <p:spPr>
          <a:xfrm>
            <a:off x="5451396" y="5965746"/>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Empty cells with filled cells above them on the board.</a:t>
            </a:r>
            <a:endParaRPr lang="en-US" sz="1750" dirty="0"/>
          </a:p>
        </p:txBody>
      </p:sp>
      <p:sp>
        <p:nvSpPr>
          <p:cNvPr id="10" name="Shape 7"/>
          <p:cNvSpPr/>
          <p:nvPr/>
        </p:nvSpPr>
        <p:spPr>
          <a:xfrm>
            <a:off x="9640133" y="5223153"/>
            <a:ext cx="4196358" cy="1702832"/>
          </a:xfrm>
          <a:prstGeom prst="roundRect">
            <a:avLst>
              <a:gd name="adj" fmla="val 5595"/>
            </a:avLst>
          </a:prstGeom>
          <a:solidFill>
            <a:srgbClr val="CCEEFF"/>
          </a:solidFill>
          <a:ln w="7620">
            <a:solidFill>
              <a:srgbClr val="B2D4E5"/>
            </a:solidFill>
            <a:prstDash val="solid"/>
          </a:ln>
        </p:spPr>
      </p:sp>
      <p:sp>
        <p:nvSpPr>
          <p:cNvPr id="11" name="Text 8"/>
          <p:cNvSpPr/>
          <p:nvPr/>
        </p:nvSpPr>
        <p:spPr>
          <a:xfrm>
            <a:off x="9874568" y="545758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Total Blocking Blocks</a:t>
            </a:r>
            <a:endParaRPr lang="en-US" sz="2300" dirty="0"/>
          </a:p>
        </p:txBody>
      </p:sp>
      <p:sp>
        <p:nvSpPr>
          <p:cNvPr id="12" name="Text 9"/>
          <p:cNvSpPr/>
          <p:nvPr/>
        </p:nvSpPr>
        <p:spPr>
          <a:xfrm>
            <a:off x="9874568" y="5965746"/>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Blocks sitting above holes, potentially blocking line clears.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540556"/>
            <a:ext cx="4919305" cy="3148370"/>
          </a:xfrm>
          <a:prstGeom prst="rect">
            <a:avLst/>
          </a:prstGeom>
        </p:spPr>
      </p:pic>
      <p:sp>
        <p:nvSpPr>
          <p:cNvPr id="4" name="Text 0"/>
          <p:cNvSpPr/>
          <p:nvPr/>
        </p:nvSpPr>
        <p:spPr>
          <a:xfrm>
            <a:off x="6280190" y="1921073"/>
            <a:ext cx="7556421" cy="223277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Evolution of Top Chromosomes Over Generations</a:t>
            </a:r>
            <a:endParaRPr lang="en-US" sz="4650" dirty="0"/>
          </a:p>
        </p:txBody>
      </p:sp>
      <p:sp>
        <p:nvSpPr>
          <p:cNvPr id="5" name="Text 1"/>
          <p:cNvSpPr/>
          <p:nvPr/>
        </p:nvSpPr>
        <p:spPr>
          <a:xfrm>
            <a:off x="6280190" y="4494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genetic algorithm's top chromosomes improved their scores steadily from generation 0 to 9. The best chromosome started with a score of 6320 and reached up to 8500 by generation 8. This progression demonstrates the effectiveness of evolutionary optimization in enhancing Tetris AI performance.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595354" y="991195"/>
            <a:ext cx="6754773" cy="6247209"/>
          </a:xfrm>
          <a:prstGeom prst="rect">
            <a:avLst/>
          </a:prstGeom>
        </p:spPr>
      </p:pic>
      <p:sp>
        <p:nvSpPr>
          <p:cNvPr id="4" name="Text 0"/>
          <p:cNvSpPr/>
          <p:nvPr/>
        </p:nvSpPr>
        <p:spPr>
          <a:xfrm>
            <a:off x="784384" y="616268"/>
            <a:ext cx="5746433" cy="2205990"/>
          </a:xfrm>
          <a:prstGeom prst="rect">
            <a:avLst/>
          </a:prstGeom>
          <a:noFill/>
          <a:ln/>
        </p:spPr>
        <p:txBody>
          <a:bodyPr wrap="square" lIns="0" tIns="0" rIns="0" bIns="0" rtlCol="0" anchor="t"/>
          <a:lstStyle/>
          <a:p>
            <a:pPr algn="l" indent="0" marL="0">
              <a:lnSpc>
                <a:spcPts val="5750"/>
              </a:lnSpc>
              <a:buNone/>
            </a:pPr>
            <a:r>
              <a:rPr lang="en-US" sz="4600" b="1" dirty="0">
                <a:solidFill>
                  <a:srgbClr val="000000"/>
                </a:solidFill>
                <a:latin typeface="Petrona Bold" pitchFamily="34" charset="0"/>
                <a:ea typeface="Petrona Bold" pitchFamily="34" charset="-122"/>
                <a:cs typeface="Petrona Bold" pitchFamily="34" charset="-120"/>
              </a:rPr>
              <a:t>Top Chromosome Scores and Variations</a:t>
            </a:r>
            <a:endParaRPr lang="en-US" sz="4600" dirty="0"/>
          </a:p>
        </p:txBody>
      </p:sp>
      <p:sp>
        <p:nvSpPr>
          <p:cNvPr id="5" name="Text 1"/>
          <p:cNvSpPr/>
          <p:nvPr/>
        </p:nvSpPr>
        <p:spPr>
          <a:xfrm>
            <a:off x="784384" y="3382447"/>
            <a:ext cx="2599134" cy="735330"/>
          </a:xfrm>
          <a:prstGeom prst="rect">
            <a:avLst/>
          </a:prstGeom>
          <a:noFill/>
          <a:ln/>
        </p:spPr>
        <p:txBody>
          <a:bodyPr wrap="square" lIns="0" tIns="0" rIns="0" bIns="0" rtlCol="0" anchor="t"/>
          <a:lstStyle/>
          <a:p>
            <a:pPr algn="l" indent="0" marL="0">
              <a:lnSpc>
                <a:spcPts val="2850"/>
              </a:lnSpc>
              <a:buNone/>
            </a:pPr>
            <a:r>
              <a:rPr lang="en-US" sz="2300" b="1" dirty="0">
                <a:solidFill>
                  <a:srgbClr val="000000"/>
                </a:solidFill>
                <a:latin typeface="Petrona Bold" pitchFamily="34" charset="0"/>
                <a:ea typeface="Petrona Bold" pitchFamily="34" charset="-122"/>
                <a:cs typeface="Petrona Bold" pitchFamily="34" charset="-120"/>
              </a:rPr>
              <a:t>Chromosome Example</a:t>
            </a:r>
            <a:endParaRPr lang="en-US" sz="2300" dirty="0"/>
          </a:p>
        </p:txBody>
      </p:sp>
      <p:sp>
        <p:nvSpPr>
          <p:cNvPr id="6" name="Text 2"/>
          <p:cNvSpPr/>
          <p:nvPr/>
        </p:nvSpPr>
        <p:spPr>
          <a:xfrm>
            <a:off x="784384" y="4341852"/>
            <a:ext cx="2599134" cy="1433989"/>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One top chromosome's gene sequence: [28, -95, -45, -55, 47, 35, 78, -83, -16]</a:t>
            </a:r>
            <a:endParaRPr lang="en-US" sz="1750" dirty="0"/>
          </a:p>
        </p:txBody>
      </p:sp>
      <p:sp>
        <p:nvSpPr>
          <p:cNvPr id="7" name="Text 3"/>
          <p:cNvSpPr/>
          <p:nvPr/>
        </p:nvSpPr>
        <p:spPr>
          <a:xfrm>
            <a:off x="784384" y="5977533"/>
            <a:ext cx="2599134" cy="1433989"/>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This chromosome consistently achieved high scores across generations.</a:t>
            </a:r>
            <a:endParaRPr lang="en-US" sz="1750" dirty="0"/>
          </a:p>
        </p:txBody>
      </p:sp>
      <p:sp>
        <p:nvSpPr>
          <p:cNvPr id="8" name="Text 4"/>
          <p:cNvSpPr/>
          <p:nvPr/>
        </p:nvSpPr>
        <p:spPr>
          <a:xfrm>
            <a:off x="3937873" y="3382447"/>
            <a:ext cx="2600444" cy="367665"/>
          </a:xfrm>
          <a:prstGeom prst="rect">
            <a:avLst/>
          </a:prstGeom>
          <a:noFill/>
          <a:ln/>
        </p:spPr>
        <p:txBody>
          <a:bodyPr wrap="none" lIns="0" tIns="0" rIns="0" bIns="0" rtlCol="0" anchor="t"/>
          <a:lstStyle/>
          <a:p>
            <a:pPr algn="l" indent="0" marL="0">
              <a:lnSpc>
                <a:spcPts val="2850"/>
              </a:lnSpc>
              <a:buNone/>
            </a:pPr>
            <a:r>
              <a:rPr lang="en-US" sz="2300" b="1" dirty="0">
                <a:solidFill>
                  <a:srgbClr val="000000"/>
                </a:solidFill>
                <a:latin typeface="Petrona Bold" pitchFamily="34" charset="0"/>
                <a:ea typeface="Petrona Bold" pitchFamily="34" charset="-122"/>
                <a:cs typeface="Petrona Bold" pitchFamily="34" charset="-120"/>
              </a:rPr>
              <a:t>Score Progression</a:t>
            </a:r>
            <a:endParaRPr lang="en-US" sz="2300" dirty="0"/>
          </a:p>
        </p:txBody>
      </p:sp>
      <p:sp>
        <p:nvSpPr>
          <p:cNvPr id="9" name="Text 5"/>
          <p:cNvSpPr/>
          <p:nvPr/>
        </p:nvSpPr>
        <p:spPr>
          <a:xfrm>
            <a:off x="3937873" y="3974187"/>
            <a:ext cx="2600444" cy="1792486"/>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Scores ranged from 6320 at generation 0 to 8500 at generation 8, showing steady improvement.</a:t>
            </a:r>
            <a:endParaRPr lang="en-US" sz="1750" dirty="0"/>
          </a:p>
        </p:txBody>
      </p:sp>
      <p:sp>
        <p:nvSpPr>
          <p:cNvPr id="10" name="Text 6"/>
          <p:cNvSpPr/>
          <p:nvPr/>
        </p:nvSpPr>
        <p:spPr>
          <a:xfrm>
            <a:off x="3937873" y="5968365"/>
            <a:ext cx="2600444" cy="1433989"/>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Variations in gene values contributed to performance differences.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597390" y="701040"/>
            <a:ext cx="4579620" cy="6827520"/>
          </a:xfrm>
          <a:prstGeom prst="rect">
            <a:avLst/>
          </a:prstGeom>
        </p:spPr>
      </p:pic>
      <p:sp>
        <p:nvSpPr>
          <p:cNvPr id="4" name="Text 0"/>
          <p:cNvSpPr/>
          <p:nvPr/>
        </p:nvSpPr>
        <p:spPr>
          <a:xfrm>
            <a:off x="793790" y="2282547"/>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 Chromosome</a:t>
            </a:r>
            <a:endParaRPr lang="en-US" sz="4650" dirty="0"/>
          </a:p>
        </p:txBody>
      </p:sp>
      <p:sp>
        <p:nvSpPr>
          <p:cNvPr id="5" name="Text 1"/>
          <p:cNvSpPr/>
          <p:nvPr/>
        </p:nvSpPr>
        <p:spPr>
          <a:xfrm>
            <a:off x="793790" y="33669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 tested the top scoring chromosome for 600 iterations to check if it wins or not </a:t>
            </a:r>
            <a:endParaRPr lang="en-US" sz="1750" dirty="0"/>
          </a:p>
        </p:txBody>
      </p:sp>
      <p:sp>
        <p:nvSpPr>
          <p:cNvPr id="6" name="Text 2"/>
          <p:cNvSpPr/>
          <p:nvPr/>
        </p:nvSpPr>
        <p:spPr>
          <a:xfrm>
            <a:off x="793790" y="4347924"/>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Chromosome: [-54, -80, -45, -55, 47, 35, 78, -83, -16]</a:t>
            </a:r>
            <a:endParaRPr lang="en-US" sz="1750" dirty="0"/>
          </a:p>
        </p:txBody>
      </p:sp>
      <p:sp>
        <p:nvSpPr>
          <p:cNvPr id="7" name="Text 3"/>
          <p:cNvSpPr/>
          <p:nvPr/>
        </p:nvSpPr>
        <p:spPr>
          <a:xfrm>
            <a:off x="793790" y="496597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Score after 600 iterations :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11460</a:t>
            </a:r>
            <a:endParaRPr lang="en-US" sz="1750" dirty="0"/>
          </a:p>
        </p:txBody>
      </p:sp>
      <p:sp>
        <p:nvSpPr>
          <p:cNvPr id="8" name="Text 4"/>
          <p:cNvSpPr/>
          <p:nvPr/>
        </p:nvSpPr>
        <p:spPr>
          <a:xfrm>
            <a:off x="793790" y="558403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Status :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Win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12877"/>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Genetic Algorithm Impact on Gameplay</a:t>
            </a:r>
            <a:endParaRPr lang="en-US" sz="4650" dirty="0"/>
          </a:p>
        </p:txBody>
      </p:sp>
      <p:sp>
        <p:nvSpPr>
          <p:cNvPr id="4" name="Shape 1"/>
          <p:cNvSpPr/>
          <p:nvPr/>
        </p:nvSpPr>
        <p:spPr>
          <a:xfrm>
            <a:off x="6280190" y="2941558"/>
            <a:ext cx="510302" cy="510302"/>
          </a:xfrm>
          <a:prstGeom prst="roundRect">
            <a:avLst>
              <a:gd name="adj" fmla="val 18669"/>
            </a:avLst>
          </a:prstGeom>
          <a:solidFill>
            <a:srgbClr val="CCEEFF"/>
          </a:solidFill>
          <a:ln w="7620">
            <a:solidFill>
              <a:srgbClr val="B2D4E5"/>
            </a:solidFill>
            <a:prstDash val="solid"/>
          </a:ln>
        </p:spPr>
      </p:sp>
      <p:pic>
        <p:nvPicPr>
          <p:cNvPr id="5" name="Image 1" descr="preencoded.png">    </p:cNvPr>
          <p:cNvPicPr>
            <a:picLocks noChangeAspect="1"/>
          </p:cNvPicPr>
          <p:nvPr/>
        </p:nvPicPr>
        <p:blipFill>
          <a:blip r:embed="rId2"/>
          <a:stretch>
            <a:fillRect/>
          </a:stretch>
        </p:blipFill>
        <p:spPr>
          <a:xfrm>
            <a:off x="6356747" y="2973467"/>
            <a:ext cx="357188" cy="446484"/>
          </a:xfrm>
          <a:prstGeom prst="rect">
            <a:avLst/>
          </a:prstGeom>
        </p:spPr>
      </p:pic>
      <p:sp>
        <p:nvSpPr>
          <p:cNvPr id="6" name="Text 2"/>
          <p:cNvSpPr/>
          <p:nvPr/>
        </p:nvSpPr>
        <p:spPr>
          <a:xfrm>
            <a:off x="7017306" y="3019425"/>
            <a:ext cx="2899410"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Optimized Piece Placement</a:t>
            </a:r>
            <a:endParaRPr lang="en-US" sz="2300" dirty="0"/>
          </a:p>
        </p:txBody>
      </p:sp>
      <p:sp>
        <p:nvSpPr>
          <p:cNvPr id="7" name="Text 3"/>
          <p:cNvSpPr/>
          <p:nvPr/>
        </p:nvSpPr>
        <p:spPr>
          <a:xfrm>
            <a:off x="7017306" y="3899654"/>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AI uses evolved chromosomes to minimize holes and maximize line clears.</a:t>
            </a:r>
            <a:endParaRPr lang="en-US" sz="1750" dirty="0"/>
          </a:p>
        </p:txBody>
      </p:sp>
      <p:sp>
        <p:nvSpPr>
          <p:cNvPr id="8" name="Shape 4"/>
          <p:cNvSpPr/>
          <p:nvPr/>
        </p:nvSpPr>
        <p:spPr>
          <a:xfrm>
            <a:off x="10200203" y="2941558"/>
            <a:ext cx="510302" cy="510302"/>
          </a:xfrm>
          <a:prstGeom prst="roundRect">
            <a:avLst>
              <a:gd name="adj" fmla="val 18669"/>
            </a:avLst>
          </a:prstGeom>
          <a:solidFill>
            <a:srgbClr val="CCEEFF"/>
          </a:solidFill>
          <a:ln w="7620">
            <a:solidFill>
              <a:srgbClr val="B2D4E5"/>
            </a:solidFill>
            <a:prstDash val="solid"/>
          </a:ln>
        </p:spPr>
      </p:sp>
      <p:pic>
        <p:nvPicPr>
          <p:cNvPr id="9" name="Image 2" descr="preencoded.png">    </p:cNvPr>
          <p:cNvPicPr>
            <a:picLocks noChangeAspect="1"/>
          </p:cNvPicPr>
          <p:nvPr/>
        </p:nvPicPr>
        <p:blipFill>
          <a:blip r:embed="rId3"/>
          <a:stretch>
            <a:fillRect/>
          </a:stretch>
        </p:blipFill>
        <p:spPr>
          <a:xfrm>
            <a:off x="10276761" y="2973467"/>
            <a:ext cx="357188" cy="446484"/>
          </a:xfrm>
          <a:prstGeom prst="rect">
            <a:avLst/>
          </a:prstGeom>
        </p:spPr>
      </p:pic>
      <p:sp>
        <p:nvSpPr>
          <p:cNvPr id="10" name="Text 5"/>
          <p:cNvSpPr/>
          <p:nvPr/>
        </p:nvSpPr>
        <p:spPr>
          <a:xfrm>
            <a:off x="10937319" y="3019425"/>
            <a:ext cx="2899410"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Adaptive Strategy</a:t>
            </a:r>
            <a:endParaRPr lang="en-US" sz="2300" dirty="0"/>
          </a:p>
        </p:txBody>
      </p:sp>
      <p:sp>
        <p:nvSpPr>
          <p:cNvPr id="11" name="Text 6"/>
          <p:cNvSpPr/>
          <p:nvPr/>
        </p:nvSpPr>
        <p:spPr>
          <a:xfrm>
            <a:off x="10937319" y="3527584"/>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Mutation and selection refine strategies over generations for better scores.</a:t>
            </a:r>
            <a:endParaRPr lang="en-US" sz="1750" dirty="0"/>
          </a:p>
        </p:txBody>
      </p:sp>
      <p:sp>
        <p:nvSpPr>
          <p:cNvPr id="12" name="Shape 7"/>
          <p:cNvSpPr/>
          <p:nvPr/>
        </p:nvSpPr>
        <p:spPr>
          <a:xfrm>
            <a:off x="6280190" y="5804892"/>
            <a:ext cx="510302" cy="510302"/>
          </a:xfrm>
          <a:prstGeom prst="roundRect">
            <a:avLst>
              <a:gd name="adj" fmla="val 18669"/>
            </a:avLst>
          </a:prstGeom>
          <a:solidFill>
            <a:srgbClr val="CCEEFF"/>
          </a:solidFill>
          <a:ln w="7620">
            <a:solidFill>
              <a:srgbClr val="B2D4E5"/>
            </a:solidFill>
            <a:prstDash val="solid"/>
          </a:ln>
        </p:spPr>
      </p:sp>
      <p:pic>
        <p:nvPicPr>
          <p:cNvPr id="13" name="Image 3" descr="preencoded.png">    </p:cNvPr>
          <p:cNvPicPr>
            <a:picLocks noChangeAspect="1"/>
          </p:cNvPicPr>
          <p:nvPr/>
        </p:nvPicPr>
        <p:blipFill>
          <a:blip r:embed="rId4"/>
          <a:stretch>
            <a:fillRect/>
          </a:stretch>
        </p:blipFill>
        <p:spPr>
          <a:xfrm>
            <a:off x="6356747" y="5836801"/>
            <a:ext cx="357188" cy="446484"/>
          </a:xfrm>
          <a:prstGeom prst="rect">
            <a:avLst/>
          </a:prstGeom>
        </p:spPr>
      </p:pic>
      <p:sp>
        <p:nvSpPr>
          <p:cNvPr id="14" name="Text 8"/>
          <p:cNvSpPr/>
          <p:nvPr/>
        </p:nvSpPr>
        <p:spPr>
          <a:xfrm>
            <a:off x="7017306" y="588275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Balance of Factors</a:t>
            </a:r>
            <a:endParaRPr lang="en-US" sz="2300" dirty="0"/>
          </a:p>
        </p:txBody>
      </p:sp>
      <p:sp>
        <p:nvSpPr>
          <p:cNvPr id="15" name="Text 9"/>
          <p:cNvSpPr/>
          <p:nvPr/>
        </p:nvSpPr>
        <p:spPr>
          <a:xfrm>
            <a:off x="7017306" y="6390918"/>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Contribution factors guide AI to balance height, holes, and block contacts.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519827"/>
            <a:ext cx="4919305" cy="7189827"/>
          </a:xfrm>
          <a:prstGeom prst="rect">
            <a:avLst/>
          </a:prstGeom>
        </p:spPr>
      </p:pic>
      <p:sp>
        <p:nvSpPr>
          <p:cNvPr id="4" name="Text 0"/>
          <p:cNvSpPr/>
          <p:nvPr/>
        </p:nvSpPr>
        <p:spPr>
          <a:xfrm>
            <a:off x="793790" y="1802725"/>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Summary and Future Directions</a:t>
            </a:r>
            <a:endParaRPr lang="en-US" sz="4650" dirty="0"/>
          </a:p>
        </p:txBody>
      </p:sp>
      <p:sp>
        <p:nvSpPr>
          <p:cNvPr id="5" name="Text 1"/>
          <p:cNvSpPr/>
          <p:nvPr/>
        </p:nvSpPr>
        <p:spPr>
          <a:xfrm>
            <a:off x="793790" y="3631406"/>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genetic algorithm successfully improved Tetris AI performance by evolving chromosomes over 10 generations. Key contribution factors were effectively balanced to optimize gameplay. Future work could explore larger populations, more generations, or additional factors to further enhance AI capabilities.</a:t>
            </a:r>
            <a:endParaRPr lang="en-US" sz="1750" dirty="0"/>
          </a:p>
        </p:txBody>
      </p:sp>
      <p:sp>
        <p:nvSpPr>
          <p:cNvPr id="6" name="Text 2"/>
          <p:cNvSpPr/>
          <p:nvPr/>
        </p:nvSpPr>
        <p:spPr>
          <a:xfrm>
            <a:off x="793790" y="5701070"/>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approach demonstrates the power of evolutionary algorithms in complex game strategy optimization.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2025-05-20T06:19:13Z</dcterms:created>
  <dcterms:modified xsi:type="dcterms:W3CDTF">2025-05-20T06:19:13Z</dcterms:modified>
</cp:coreProperties>
</file>